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29"/>
  </p:notesMasterIdLst>
  <p:sldIdLst>
    <p:sldId id="256" r:id="rId2"/>
    <p:sldId id="272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8" r:id="rId11"/>
    <p:sldId id="269" r:id="rId12"/>
    <p:sldId id="280" r:id="rId13"/>
    <p:sldId id="270" r:id="rId14"/>
    <p:sldId id="281" r:id="rId15"/>
    <p:sldId id="282" r:id="rId16"/>
    <p:sldId id="274" r:id="rId17"/>
    <p:sldId id="284" r:id="rId18"/>
    <p:sldId id="283" r:id="rId19"/>
    <p:sldId id="275" r:id="rId20"/>
    <p:sldId id="285" r:id="rId21"/>
    <p:sldId id="277" r:id="rId22"/>
    <p:sldId id="278" r:id="rId23"/>
    <p:sldId id="286" r:id="rId24"/>
    <p:sldId id="267" r:id="rId25"/>
    <p:sldId id="276" r:id="rId26"/>
    <p:sldId id="271" r:id="rId27"/>
    <p:sldId id="27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E845F-9CEE-47CC-A7C7-1509769293FE}" type="datetimeFigureOut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4F2F6-4C09-4AAE-9573-9F6FA2D67E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82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F2F6-4C09-4AAE-9573-9F6FA2D67ED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79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4256-9837-49D5-9B7F-71B7F460801F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1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DB5A-E530-4EF6-BFD7-B671D545384C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42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B733-7F6F-4E65-A820-2ED98A3569CF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17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7FF8C-49E7-4D42-9B0E-D2E591E11612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44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30D7-DD78-4E83-A7FB-C224B77F5AB4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39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04EA-D930-4056-B0C9-DDD4BE3A1E76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50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DC2A-471A-4D1F-8D53-8F758BCFCB97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D5A6-7A4B-4434-9255-10E0D52090C2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56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B7AA-1CDE-46FE-929E-02C618A22321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02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1FF1-71D0-4AD1-B72E-B2B96805E468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8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81D1-BF7D-4535-980D-26B619C394B2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73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C91F7-6C17-4907-A1F9-6322FEC7E232}" type="datetime1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E3B63-D884-4C9A-8D29-F46A3C012C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14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8709595" cy="1646302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機器學習基礎介紹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示意圖如右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老鼠代表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，畫面中所有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的物體皆有其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，當老鼠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在時間為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時做了一個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上、下、左、右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，則物體的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狀態就會改變，並且老鼠會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通常我們希望藉由強化學習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來看如何動作所能獲得的報酬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為最高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814038" y="1604963"/>
            <a:ext cx="5081954" cy="4572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1076111" y="5811715"/>
            <a:ext cx="175846" cy="1846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1449050" y="5811715"/>
            <a:ext cx="175846" cy="1846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/>
          <p:cNvSpPr/>
          <p:nvPr/>
        </p:nvSpPr>
        <p:spPr>
          <a:xfrm>
            <a:off x="11076111" y="5811715"/>
            <a:ext cx="548785" cy="574919"/>
          </a:xfrm>
          <a:prstGeom prst="diamond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251957" y="5996354"/>
            <a:ext cx="45719" cy="1028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04357" y="6008082"/>
            <a:ext cx="45719" cy="1028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1288517" y="6333636"/>
            <a:ext cx="129540" cy="1059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6814038" y="5389685"/>
            <a:ext cx="24003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6814038" y="4756638"/>
            <a:ext cx="15073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9982200" y="5389685"/>
            <a:ext cx="19262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直角三角形 22"/>
          <p:cNvSpPr/>
          <p:nvPr/>
        </p:nvSpPr>
        <p:spPr>
          <a:xfrm>
            <a:off x="9893438" y="1600136"/>
            <a:ext cx="931985" cy="497987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0019463" y="1761852"/>
            <a:ext cx="61546" cy="95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10247041" y="1941451"/>
            <a:ext cx="61546" cy="95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0447355" y="1942090"/>
            <a:ext cx="61546" cy="95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10237226" y="1820743"/>
            <a:ext cx="61546" cy="95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0034117" y="1925976"/>
            <a:ext cx="61546" cy="95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菱形 28"/>
          <p:cNvSpPr/>
          <p:nvPr/>
        </p:nvSpPr>
        <p:spPr>
          <a:xfrm>
            <a:off x="6968483" y="5549290"/>
            <a:ext cx="490324" cy="4984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/>
          <p:cNvCxnSpPr/>
          <p:nvPr/>
        </p:nvCxnSpPr>
        <p:spPr>
          <a:xfrm>
            <a:off x="9355015" y="4001294"/>
            <a:ext cx="25409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55015" y="3999631"/>
            <a:ext cx="0" cy="7570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55015" y="4756638"/>
            <a:ext cx="15903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801597" y="3336314"/>
            <a:ext cx="33485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V="1">
            <a:off x="7751883" y="2648957"/>
            <a:ext cx="4144109" cy="239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9411430" y="2112717"/>
            <a:ext cx="1746740" cy="54401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9499535" y="4190636"/>
            <a:ext cx="433754" cy="439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1059992" y="3518357"/>
            <a:ext cx="738552" cy="396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1158170" y="3579265"/>
            <a:ext cx="192333" cy="27494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/>
          <p:cNvCxnSpPr>
            <a:stCxn id="48" idx="3"/>
            <a:endCxn id="47" idx="3"/>
          </p:cNvCxnSpPr>
          <p:nvPr/>
        </p:nvCxnSpPr>
        <p:spPr>
          <a:xfrm>
            <a:off x="11350503" y="3716736"/>
            <a:ext cx="448041" cy="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菱形 53"/>
          <p:cNvSpPr/>
          <p:nvPr/>
        </p:nvSpPr>
        <p:spPr>
          <a:xfrm>
            <a:off x="6912797" y="2761092"/>
            <a:ext cx="484463" cy="50995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801756" y="2203193"/>
            <a:ext cx="455368" cy="4472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72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何謂強化學習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強化學習意指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觀察環境而行動，並會隨時根據新進來的資料逐步修正、以獲得最大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利益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2400" dirty="0" smtClean="0"/>
              <a:t>:Atari-</a:t>
            </a:r>
            <a:r>
              <a:rPr lang="en-US" altLang="zh-TW" sz="2400" dirty="0" err="1" smtClean="0"/>
              <a:t>py</a:t>
            </a:r>
            <a:r>
              <a:rPr lang="en-US" altLang="zh-TW" sz="2400" dirty="0" smtClean="0"/>
              <a:t> game, </a:t>
            </a:r>
            <a:r>
              <a:rPr lang="en-US" altLang="zh-TW" sz="2400" dirty="0" err="1" smtClean="0"/>
              <a:t>AlphaGo</a:t>
            </a:r>
            <a:endParaRPr lang="en-US" altLang="zh-TW" sz="2400" dirty="0" smtClean="0"/>
          </a:p>
          <a:p>
            <a:endParaRPr lang="en-US" altLang="zh-TW" sz="2400" dirty="0" smtClean="0"/>
          </a:p>
        </p:txBody>
      </p:sp>
      <p:sp>
        <p:nvSpPr>
          <p:cNvPr id="5" name="AutoShape 4" descr="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96461" y="4229073"/>
            <a:ext cx="3733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https://alphagoteach.deepmind.com/</a:t>
            </a:r>
          </a:p>
        </p:txBody>
      </p:sp>
    </p:spTree>
    <p:extLst>
      <p:ext uri="{BB962C8B-B14F-4D97-AF65-F5344CB8AC3E}">
        <p14:creationId xmlns:p14="http://schemas.microsoft.com/office/powerpoint/2010/main" val="412957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這邊只簡單介紹強化學習，因強化學習所要求的計算設備要比一般機器學習高出許多，通常要架設虛擬機，並且用到</a:t>
            </a:r>
            <a:r>
              <a:rPr lang="en-US" altLang="zh-TW" dirty="0" smtClean="0">
                <a:ea typeface="微軟正黑體" panose="020B0604030504040204" pitchFamily="34" charset="-120"/>
              </a:rPr>
              <a:t>GPU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才能跑，所以就不再多做說明，有興趣的同學還是可以自己從</a:t>
            </a:r>
            <a:r>
              <a:rPr lang="en-US" altLang="zh-TW" dirty="0" smtClean="0">
                <a:ea typeface="微軟正黑體" panose="020B0604030504040204" pitchFamily="34" charset="-120"/>
              </a:rPr>
              <a:t>Atari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的一些小遊戲的程式入門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錄製_2017_12_13_23_43_12_9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521075"/>
            <a:ext cx="10363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圖片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43" y="3998593"/>
            <a:ext cx="533400" cy="5048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dirty="0" smtClean="0"/>
              <a:t>Logistic regression(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羅吉斯回歸</a:t>
            </a:r>
            <a:r>
              <a:rPr lang="en-US" altLang="zh-TW" dirty="0" smtClean="0"/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常用於線性二元分類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13</a:t>
            </a:fld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9727390" y="3046041"/>
            <a:ext cx="4" cy="180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9727392" y="4849190"/>
            <a:ext cx="1546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210067" y="4895545"/>
            <a:ext cx="3185160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-3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-2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-1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0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1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2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3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73531" y="2890026"/>
            <a:ext cx="579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  1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0.5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9" name="弧形 8"/>
          <p:cNvSpPr/>
          <p:nvPr/>
        </p:nvSpPr>
        <p:spPr>
          <a:xfrm rot="16595379">
            <a:off x="9505382" y="3234025"/>
            <a:ext cx="2080339" cy="1651605"/>
          </a:xfrm>
          <a:prstGeom prst="arc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弧形 9"/>
          <p:cNvSpPr/>
          <p:nvPr/>
        </p:nvSpPr>
        <p:spPr>
          <a:xfrm rot="5970364">
            <a:off x="7867782" y="2989188"/>
            <a:ext cx="2080339" cy="1651605"/>
          </a:xfrm>
          <a:prstGeom prst="arc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10490536" y="3026163"/>
            <a:ext cx="7437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990720" y="4845669"/>
            <a:ext cx="98624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8227183" y="4841748"/>
            <a:ext cx="1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326144" y="2518679"/>
                <a:ext cx="216373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144" y="2518679"/>
                <a:ext cx="2163734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9173531" y="5353958"/>
            <a:ext cx="29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羅吉斯函數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971550" y="3566986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971550" y="4243946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50228" y="2888068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940781" y="5288084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2475" y="3566986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3566986"/>
                <a:ext cx="8572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52475" y="4231349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4231349"/>
                <a:ext cx="8572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33685" y="5270087"/>
                <a:ext cx="857250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85" y="5270087"/>
                <a:ext cx="857250" cy="379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1304170" y="4437791"/>
            <a:ext cx="100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.</a:t>
            </a:r>
          </a:p>
          <a:p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25" name="直線接點 24"/>
          <p:cNvCxnSpPr>
            <a:stCxn id="16" idx="6"/>
          </p:cNvCxnSpPr>
          <p:nvPr/>
        </p:nvCxnSpPr>
        <p:spPr>
          <a:xfrm>
            <a:off x="1398616" y="3110048"/>
            <a:ext cx="1929356" cy="1141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1371600" y="3765035"/>
            <a:ext cx="1917954" cy="4933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1361226" y="4254078"/>
            <a:ext cx="1966746" cy="204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1340831" y="4241481"/>
            <a:ext cx="1987141" cy="12446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橢圓 43"/>
          <p:cNvSpPr/>
          <p:nvPr/>
        </p:nvSpPr>
        <p:spPr>
          <a:xfrm>
            <a:off x="1721753" y="3184359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1816792" y="3697895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1692014" y="4183397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1876621" y="4755280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606687" y="3214409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87" y="3214409"/>
                <a:ext cx="7723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1693108" y="3710016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08" y="3710016"/>
                <a:ext cx="7723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568597" y="4184103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97" y="4184103"/>
                <a:ext cx="7723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1754222" y="4772612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222" y="4772612"/>
                <a:ext cx="7723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/>
          <p:cNvSpPr/>
          <p:nvPr/>
        </p:nvSpPr>
        <p:spPr>
          <a:xfrm>
            <a:off x="3313787" y="4029429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418089" y="4060181"/>
            <a:ext cx="68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I</a:t>
            </a:r>
            <a:endParaRPr lang="zh-TW" altLang="en-US" sz="20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3754453" y="4241481"/>
            <a:ext cx="369238" cy="99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2" idx="3"/>
          </p:cNvCxnSpPr>
          <p:nvPr/>
        </p:nvCxnSpPr>
        <p:spPr>
          <a:xfrm>
            <a:off x="4611643" y="4251006"/>
            <a:ext cx="1181908" cy="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圖片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429" y="3989068"/>
            <a:ext cx="514350" cy="514350"/>
          </a:xfrm>
          <a:prstGeom prst="rect">
            <a:avLst/>
          </a:prstGeom>
        </p:spPr>
      </p:pic>
      <p:sp>
        <p:nvSpPr>
          <p:cNvPr id="87" name="文字方塊 86"/>
          <p:cNvSpPr txBox="1"/>
          <p:nvPr/>
        </p:nvSpPr>
        <p:spPr>
          <a:xfrm>
            <a:off x="5906522" y="3954350"/>
            <a:ext cx="15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Output </a:t>
            </a:r>
          </a:p>
          <a:p>
            <a:r>
              <a:rPr lang="en-US" altLang="zh-TW" dirty="0" smtClean="0"/>
              <a:t>Class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7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K-nearest neighbors(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最近鄰居法</a:t>
            </a:r>
            <a:r>
              <a:rPr lang="en-US" altLang="zh-TW" dirty="0"/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藉由看附近的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筆資料哪一類的資料最多就將新的資料歸類為那一類。要注意的是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屬於監督式學習，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屬於非監督式學習，兩者為完全不同的演算法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124325" y="3681013"/>
            <a:ext cx="352425" cy="35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312819" y="3630112"/>
            <a:ext cx="352425" cy="35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68663" y="3601993"/>
            <a:ext cx="352425" cy="35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菱形 7"/>
          <p:cNvSpPr/>
          <p:nvPr/>
        </p:nvSpPr>
        <p:spPr>
          <a:xfrm>
            <a:off x="5686421" y="4518818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/>
          <p:cNvSpPr/>
          <p:nvPr/>
        </p:nvSpPr>
        <p:spPr>
          <a:xfrm>
            <a:off x="7474746" y="4819797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菱形 10"/>
          <p:cNvSpPr/>
          <p:nvPr/>
        </p:nvSpPr>
        <p:spPr>
          <a:xfrm>
            <a:off x="7599760" y="4070397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/>
          <p:cNvSpPr/>
          <p:nvPr/>
        </p:nvSpPr>
        <p:spPr>
          <a:xfrm>
            <a:off x="4443410" y="5612402"/>
            <a:ext cx="600075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等腰三角形 13"/>
          <p:cNvSpPr/>
          <p:nvPr/>
        </p:nvSpPr>
        <p:spPr>
          <a:xfrm>
            <a:off x="8615362" y="6132462"/>
            <a:ext cx="600075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等腰三角形 14"/>
          <p:cNvSpPr/>
          <p:nvPr/>
        </p:nvSpPr>
        <p:spPr>
          <a:xfrm>
            <a:off x="3876675" y="6087961"/>
            <a:ext cx="600075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914900" y="5932488"/>
            <a:ext cx="600075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173861" y="3857225"/>
            <a:ext cx="352425" cy="35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菱形 17"/>
          <p:cNvSpPr/>
          <p:nvPr/>
        </p:nvSpPr>
        <p:spPr>
          <a:xfrm>
            <a:off x="8771334" y="3557587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749277" y="3378200"/>
            <a:ext cx="5857875" cy="3343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等腰三角形 19"/>
          <p:cNvSpPr/>
          <p:nvPr/>
        </p:nvSpPr>
        <p:spPr>
          <a:xfrm>
            <a:off x="6293644" y="5643512"/>
            <a:ext cx="600075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等腰三角形 20"/>
          <p:cNvSpPr/>
          <p:nvPr/>
        </p:nvSpPr>
        <p:spPr>
          <a:xfrm>
            <a:off x="7558087" y="5787282"/>
            <a:ext cx="600075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菱形 21"/>
          <p:cNvSpPr/>
          <p:nvPr/>
        </p:nvSpPr>
        <p:spPr>
          <a:xfrm>
            <a:off x="8584406" y="4243387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菱形 22"/>
          <p:cNvSpPr/>
          <p:nvPr/>
        </p:nvSpPr>
        <p:spPr>
          <a:xfrm>
            <a:off x="8516538" y="4929187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菱形 23"/>
          <p:cNvSpPr/>
          <p:nvPr/>
        </p:nvSpPr>
        <p:spPr>
          <a:xfrm>
            <a:off x="6293644" y="4859155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五角星形 24"/>
          <p:cNvSpPr/>
          <p:nvPr/>
        </p:nvSpPr>
        <p:spPr>
          <a:xfrm>
            <a:off x="6830614" y="4348256"/>
            <a:ext cx="329804" cy="29481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11100" y="3747985"/>
            <a:ext cx="2230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，找最近的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個點，哪一類資料多就歸為那一類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987775" y="4495665"/>
            <a:ext cx="789386" cy="665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7023500" y="4356991"/>
            <a:ext cx="913208" cy="148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6026940" y="4518818"/>
            <a:ext cx="965303" cy="27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6554988" y="4534621"/>
            <a:ext cx="468512" cy="622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6634459" y="3799422"/>
            <a:ext cx="389039" cy="735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7023498" y="3778205"/>
            <a:ext cx="465533" cy="740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五角星形 43"/>
          <p:cNvSpPr/>
          <p:nvPr/>
        </p:nvSpPr>
        <p:spPr>
          <a:xfrm>
            <a:off x="888206" y="5808707"/>
            <a:ext cx="295275" cy="27285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1183481" y="5787282"/>
            <a:ext cx="64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=</a:t>
            </a:r>
            <a:endParaRPr lang="zh-TW" altLang="en-US" dirty="0"/>
          </a:p>
        </p:txBody>
      </p:sp>
      <p:sp>
        <p:nvSpPr>
          <p:cNvPr id="46" name="菱形 45"/>
          <p:cNvSpPr/>
          <p:nvPr/>
        </p:nvSpPr>
        <p:spPr>
          <a:xfrm>
            <a:off x="1562099" y="5681370"/>
            <a:ext cx="571500" cy="55086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30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Support vector machine(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支援向量機</a:t>
            </a:r>
            <a:r>
              <a:rPr lang="en-US" altLang="zh-TW" dirty="0"/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/>
              <a:t>Hyperplane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做分類，搭配上核技巧投射到高維空間，可不僅僅用於二元分類，主要可分為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SVM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RBF SVM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 SVM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15</a:t>
            </a:fld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1531088" y="3391785"/>
            <a:ext cx="0" cy="208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31088" y="5475768"/>
            <a:ext cx="2381693" cy="1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530008" y="5493748"/>
                <a:ext cx="531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08" y="5493748"/>
                <a:ext cx="531627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88828" y="3331021"/>
                <a:ext cx="382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28" y="3331021"/>
                <a:ext cx="382772" cy="461665"/>
              </a:xfrm>
              <a:prstGeom prst="rect">
                <a:avLst/>
              </a:prstGeom>
              <a:blipFill>
                <a:blip r:embed="rId3"/>
                <a:stretch>
                  <a:fillRect r="-19048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786270" y="3657600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924493" y="3963414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16887" y="3732331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924492" y="4413777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749056" y="4207026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272705" y="4139483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803547" y="4870978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666654" y="4615952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/>
          <p:cNvSpPr/>
          <p:nvPr/>
        </p:nvSpPr>
        <p:spPr>
          <a:xfrm>
            <a:off x="3296093" y="4947486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/>
          <p:cNvSpPr/>
          <p:nvPr/>
        </p:nvSpPr>
        <p:spPr>
          <a:xfrm>
            <a:off x="2809656" y="5181515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/>
          <p:cNvSpPr/>
          <p:nvPr/>
        </p:nvSpPr>
        <p:spPr>
          <a:xfrm>
            <a:off x="3179135" y="4451448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>
            <a:off x="2841994" y="4901061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/>
          <p:cNvSpPr/>
          <p:nvPr/>
        </p:nvSpPr>
        <p:spPr>
          <a:xfrm>
            <a:off x="3639879" y="3742964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/>
          <p:cNvSpPr/>
          <p:nvPr/>
        </p:nvSpPr>
        <p:spPr>
          <a:xfrm>
            <a:off x="3338620" y="3973709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等腰三角形 43"/>
          <p:cNvSpPr/>
          <p:nvPr/>
        </p:nvSpPr>
        <p:spPr>
          <a:xfrm>
            <a:off x="2994170" y="4139764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等腰三角形 44"/>
          <p:cNvSpPr/>
          <p:nvPr/>
        </p:nvSpPr>
        <p:spPr>
          <a:xfrm>
            <a:off x="3625702" y="4397474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2424222" y="3476800"/>
            <a:ext cx="459860" cy="19989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矩形 107"/>
          <p:cNvSpPr/>
          <p:nvPr/>
        </p:nvSpPr>
        <p:spPr>
          <a:xfrm>
            <a:off x="7630858" y="4046942"/>
            <a:ext cx="1793022" cy="1109438"/>
          </a:xfrm>
          <a:custGeom>
            <a:avLst/>
            <a:gdLst>
              <a:gd name="connsiteX0" fmla="*/ 0 w 1203582"/>
              <a:gd name="connsiteY0" fmla="*/ 0 h 641052"/>
              <a:gd name="connsiteX1" fmla="*/ 1203582 w 1203582"/>
              <a:gd name="connsiteY1" fmla="*/ 0 h 641052"/>
              <a:gd name="connsiteX2" fmla="*/ 1203582 w 1203582"/>
              <a:gd name="connsiteY2" fmla="*/ 641052 h 641052"/>
              <a:gd name="connsiteX3" fmla="*/ 0 w 1203582"/>
              <a:gd name="connsiteY3" fmla="*/ 641052 h 641052"/>
              <a:gd name="connsiteX4" fmla="*/ 0 w 1203582"/>
              <a:gd name="connsiteY4" fmla="*/ 0 h 641052"/>
              <a:gd name="connsiteX0" fmla="*/ 0 w 1820270"/>
              <a:gd name="connsiteY0" fmla="*/ 0 h 641052"/>
              <a:gd name="connsiteX1" fmla="*/ 1820270 w 1820270"/>
              <a:gd name="connsiteY1" fmla="*/ 0 h 641052"/>
              <a:gd name="connsiteX2" fmla="*/ 1203582 w 1820270"/>
              <a:gd name="connsiteY2" fmla="*/ 641052 h 641052"/>
              <a:gd name="connsiteX3" fmla="*/ 0 w 1820270"/>
              <a:gd name="connsiteY3" fmla="*/ 641052 h 641052"/>
              <a:gd name="connsiteX4" fmla="*/ 0 w 1820270"/>
              <a:gd name="connsiteY4" fmla="*/ 0 h 641052"/>
              <a:gd name="connsiteX0" fmla="*/ 542260 w 2362530"/>
              <a:gd name="connsiteY0" fmla="*/ 0 h 651685"/>
              <a:gd name="connsiteX1" fmla="*/ 2362530 w 2362530"/>
              <a:gd name="connsiteY1" fmla="*/ 0 h 651685"/>
              <a:gd name="connsiteX2" fmla="*/ 1745842 w 2362530"/>
              <a:gd name="connsiteY2" fmla="*/ 641052 h 651685"/>
              <a:gd name="connsiteX3" fmla="*/ 0 w 2362530"/>
              <a:gd name="connsiteY3" fmla="*/ 651685 h 651685"/>
              <a:gd name="connsiteX4" fmla="*/ 542260 w 2362530"/>
              <a:gd name="connsiteY4" fmla="*/ 0 h 651685"/>
              <a:gd name="connsiteX0" fmla="*/ 542260 w 1756475"/>
              <a:gd name="connsiteY0" fmla="*/ 10633 h 662318"/>
              <a:gd name="connsiteX1" fmla="*/ 1756475 w 1756475"/>
              <a:gd name="connsiteY1" fmla="*/ 0 h 662318"/>
              <a:gd name="connsiteX2" fmla="*/ 1745842 w 1756475"/>
              <a:gd name="connsiteY2" fmla="*/ 651685 h 662318"/>
              <a:gd name="connsiteX3" fmla="*/ 0 w 1756475"/>
              <a:gd name="connsiteY3" fmla="*/ 662318 h 662318"/>
              <a:gd name="connsiteX4" fmla="*/ 542260 w 1756475"/>
              <a:gd name="connsiteY4" fmla="*/ 10633 h 662318"/>
              <a:gd name="connsiteX0" fmla="*/ 542260 w 1756475"/>
              <a:gd name="connsiteY0" fmla="*/ 10633 h 662318"/>
              <a:gd name="connsiteX1" fmla="*/ 1756475 w 1756475"/>
              <a:gd name="connsiteY1" fmla="*/ 0 h 662318"/>
              <a:gd name="connsiteX2" fmla="*/ 1246112 w 1756475"/>
              <a:gd name="connsiteY2" fmla="*/ 630419 h 662318"/>
              <a:gd name="connsiteX3" fmla="*/ 0 w 1756475"/>
              <a:gd name="connsiteY3" fmla="*/ 662318 h 662318"/>
              <a:gd name="connsiteX4" fmla="*/ 542260 w 1756475"/>
              <a:gd name="connsiteY4" fmla="*/ 10633 h 662318"/>
              <a:gd name="connsiteX0" fmla="*/ 542260 w 1756475"/>
              <a:gd name="connsiteY0" fmla="*/ 10633 h 672555"/>
              <a:gd name="connsiteX1" fmla="*/ 1756475 w 1756475"/>
              <a:gd name="connsiteY1" fmla="*/ 0 h 672555"/>
              <a:gd name="connsiteX2" fmla="*/ 1203971 w 1756475"/>
              <a:gd name="connsiteY2" fmla="*/ 672555 h 672555"/>
              <a:gd name="connsiteX3" fmla="*/ 0 w 1756475"/>
              <a:gd name="connsiteY3" fmla="*/ 662318 h 672555"/>
              <a:gd name="connsiteX4" fmla="*/ 542260 w 1756475"/>
              <a:gd name="connsiteY4" fmla="*/ 10633 h 67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475" h="672555">
                <a:moveTo>
                  <a:pt x="542260" y="10633"/>
                </a:moveTo>
                <a:lnTo>
                  <a:pt x="1756475" y="0"/>
                </a:lnTo>
                <a:lnTo>
                  <a:pt x="1203971" y="672555"/>
                </a:lnTo>
                <a:lnTo>
                  <a:pt x="0" y="662318"/>
                </a:lnTo>
                <a:lnTo>
                  <a:pt x="542260" y="10633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/>
          <p:nvPr/>
        </p:nvCxnSpPr>
        <p:spPr>
          <a:xfrm flipH="1">
            <a:off x="7586557" y="3476843"/>
            <a:ext cx="589881" cy="920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8176438" y="3476843"/>
            <a:ext cx="1233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>
            <a:off x="7605825" y="4397633"/>
            <a:ext cx="1187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>
            <a:off x="8793126" y="3476843"/>
            <a:ext cx="630754" cy="920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602393" y="4777007"/>
            <a:ext cx="590932" cy="91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8866666" y="4803126"/>
            <a:ext cx="539777" cy="859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9406443" y="3455531"/>
            <a:ext cx="10692" cy="136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7613806" y="4407357"/>
            <a:ext cx="17053" cy="125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H="1" flipV="1">
            <a:off x="8147095" y="4777008"/>
            <a:ext cx="12593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7630860" y="5660834"/>
            <a:ext cx="1235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8814346" y="4358103"/>
            <a:ext cx="32740" cy="1302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8165910" y="3455531"/>
            <a:ext cx="38828" cy="1321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8638546" y="3736607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8430074" y="3957662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8041201" y="4016838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902978" y="4339814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828523" y="3954166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396444" y="4244365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782312" y="4531832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等腰三角形 66"/>
          <p:cNvSpPr/>
          <p:nvPr/>
        </p:nvSpPr>
        <p:spPr>
          <a:xfrm>
            <a:off x="7774208" y="5266469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等腰三角形 67"/>
          <p:cNvSpPr/>
          <p:nvPr/>
        </p:nvSpPr>
        <p:spPr>
          <a:xfrm>
            <a:off x="8173794" y="5386311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等腰三角形 68"/>
          <p:cNvSpPr/>
          <p:nvPr/>
        </p:nvSpPr>
        <p:spPr>
          <a:xfrm>
            <a:off x="8505136" y="5401357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等腰三角形 69"/>
          <p:cNvSpPr/>
          <p:nvPr/>
        </p:nvSpPr>
        <p:spPr>
          <a:xfrm>
            <a:off x="8836682" y="4981945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等腰三角形 70"/>
          <p:cNvSpPr/>
          <p:nvPr/>
        </p:nvSpPr>
        <p:spPr>
          <a:xfrm>
            <a:off x="8368598" y="5159158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等腰三角形 71"/>
          <p:cNvSpPr/>
          <p:nvPr/>
        </p:nvSpPr>
        <p:spPr>
          <a:xfrm>
            <a:off x="9047421" y="4734904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8784091" y="4218246"/>
            <a:ext cx="138223" cy="13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等腰三角形 73"/>
          <p:cNvSpPr/>
          <p:nvPr/>
        </p:nvSpPr>
        <p:spPr>
          <a:xfrm>
            <a:off x="8622093" y="5167288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等腰三角形 74"/>
          <p:cNvSpPr/>
          <p:nvPr/>
        </p:nvSpPr>
        <p:spPr>
          <a:xfrm>
            <a:off x="8070285" y="5184045"/>
            <a:ext cx="233915" cy="19483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683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dirty="0" smtClean="0"/>
              <a:t>Decision tree(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</a:t>
            </a:r>
            <a:r>
              <a:rPr lang="en-US" altLang="zh-TW" dirty="0" smtClean="0"/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利用樹狀圖來進行決策的一個工具，分為</a:t>
            </a:r>
            <a:r>
              <a:rPr lang="en-US" altLang="zh-TW" sz="2400" dirty="0" smtClean="0"/>
              <a:t>ID3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C4.5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C5.0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CART…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等種類</a:t>
            </a:r>
            <a:r>
              <a:rPr lang="zh-TW" altLang="en-US" sz="2400" dirty="0" smtClean="0"/>
              <a:t>。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此外，可用</a:t>
            </a:r>
            <a:r>
              <a:rPr lang="en-US" altLang="zh-TW" sz="2400" dirty="0" smtClean="0"/>
              <a:t>Entropy(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熵</a:t>
            </a:r>
            <a:r>
              <a:rPr lang="en-US" altLang="zh-TW" sz="2400" dirty="0" smtClean="0"/>
              <a:t>)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dirty="0" smtClean="0"/>
              <a:t>Gini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係數來做為判定分類好壞的標準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381057" y="3048165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144136" y="388830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695950" y="388830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381057" y="480403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000210" y="480403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191057" y="571976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695950" y="571976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6195680" y="3479580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年齡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&gt;30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211475" y="3493699"/>
            <a:ext cx="153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年齡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&lt;30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3" name="直線單箭頭接點 32"/>
          <p:cNvCxnSpPr>
            <a:stCxn id="24" idx="2"/>
            <a:endCxn id="25" idx="0"/>
          </p:cNvCxnSpPr>
          <p:nvPr/>
        </p:nvCxnSpPr>
        <p:spPr>
          <a:xfrm flipH="1">
            <a:off x="3829936" y="3505365"/>
            <a:ext cx="1236921" cy="38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5066857" y="3505365"/>
            <a:ext cx="1314893" cy="35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27" idx="0"/>
          </p:cNvCxnSpPr>
          <p:nvPr/>
        </p:nvCxnSpPr>
        <p:spPr>
          <a:xfrm flipH="1">
            <a:off x="5066857" y="4345503"/>
            <a:ext cx="1314893" cy="4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6" idx="2"/>
            <a:endCxn id="28" idx="0"/>
          </p:cNvCxnSpPr>
          <p:nvPr/>
        </p:nvCxnSpPr>
        <p:spPr>
          <a:xfrm>
            <a:off x="6381750" y="4345503"/>
            <a:ext cx="1304260" cy="4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8" idx="2"/>
          </p:cNvCxnSpPr>
          <p:nvPr/>
        </p:nvCxnSpPr>
        <p:spPr>
          <a:xfrm flipH="1">
            <a:off x="6371117" y="5261233"/>
            <a:ext cx="1314893" cy="4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29" idx="0"/>
          </p:cNvCxnSpPr>
          <p:nvPr/>
        </p:nvCxnSpPr>
        <p:spPr>
          <a:xfrm>
            <a:off x="7686010" y="5261233"/>
            <a:ext cx="1190847" cy="4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7670062" y="4359680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身高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&gt;170cm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710320" y="4409429"/>
            <a:ext cx="14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身高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&lt;170cm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876857" y="5343602"/>
            <a:ext cx="139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有抽菸習慣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10150" y="5357924"/>
            <a:ext cx="136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沒抽菸習慣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652187" y="3085547"/>
            <a:ext cx="161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01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dirty="0"/>
              <a:t>Random forest(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</a:t>
            </a:r>
            <a:r>
              <a:rPr lang="en-US" altLang="zh-TW" dirty="0"/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集成學習的一種，集成學習是將許多弱分類器組合而成強分類器，因此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是由多顆決策樹所組成的強分類器，特色為使用了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隨機採樣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，來降低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的產生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664906"/>
            <a:ext cx="3009900" cy="14702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9" y="4664906"/>
            <a:ext cx="3009899" cy="14702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024" y="4664906"/>
            <a:ext cx="3009899" cy="147022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2590800" y="3810000"/>
            <a:ext cx="2943225" cy="85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5600700" y="3810000"/>
            <a:ext cx="19050" cy="85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5686425" y="3810000"/>
            <a:ext cx="2828925" cy="85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848100" y="5007665"/>
            <a:ext cx="65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+</a:t>
            </a:r>
            <a:endParaRPr lang="zh-TW" altLang="en-US" sz="4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296147" y="5007665"/>
            <a:ext cx="65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+</a:t>
            </a:r>
            <a:endParaRPr lang="zh-TW" altLang="en-US" sz="4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683918" y="3348334"/>
            <a:ext cx="326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 forest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170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AdaBoost</a:t>
            </a:r>
            <a:r>
              <a:rPr lang="en-US" altLang="zh-TW" dirty="0"/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自適應增強</a:t>
            </a:r>
            <a:r>
              <a:rPr lang="en-US" altLang="zh-TW" dirty="0"/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集成學習的一種，將前一個分類錯誤的樣本加強，調高權重後再將全體樣本用來訓練下一個分類器，直到錯誤率達到預期或到達指定迭代次數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108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dirty="0" smtClean="0"/>
              <a:t>Neural network(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</a:t>
            </a:r>
            <a:r>
              <a:rPr lang="en-US" altLang="zh-TW" dirty="0" smtClean="0"/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又稱人工神經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網路，是一種模仿生物神經網路的結構和功能的數學模型或計算模型，用於對函式進行估計或近似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buFont typeface="Wingdings" panose="05000000000000000000" pitchFamily="2" charset="2"/>
              <a:buChar char="l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324100" y="3862261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324100" y="4539221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302778" y="3183343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2293331" y="5583359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05025" y="3862261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25" y="3862261"/>
                <a:ext cx="8572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05025" y="4526624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25" y="4526624"/>
                <a:ext cx="8572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086235" y="5565362"/>
                <a:ext cx="857250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235" y="5565362"/>
                <a:ext cx="857250" cy="379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2656720" y="4733066"/>
            <a:ext cx="100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.</a:t>
            </a:r>
          </a:p>
          <a:p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13" name="直線接點 12"/>
          <p:cNvCxnSpPr>
            <a:stCxn id="7" idx="6"/>
          </p:cNvCxnSpPr>
          <p:nvPr/>
        </p:nvCxnSpPr>
        <p:spPr>
          <a:xfrm>
            <a:off x="2751166" y="3405323"/>
            <a:ext cx="1929356" cy="1141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724150" y="4060310"/>
            <a:ext cx="1917954" cy="4933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713776" y="4549353"/>
            <a:ext cx="1966746" cy="204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2693381" y="4536756"/>
            <a:ext cx="1987141" cy="12446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3074303" y="3479634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169342" y="3993170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044564" y="4478672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29171" y="5050555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959237" y="3509684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37" y="3509684"/>
                <a:ext cx="7723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45658" y="4005291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58" y="4005291"/>
                <a:ext cx="7723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21147" y="4479378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47" y="4479378"/>
                <a:ext cx="7723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106772" y="5067887"/>
                <a:ext cx="77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72" y="5067887"/>
                <a:ext cx="7723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24"/>
          <p:cNvSpPr/>
          <p:nvPr/>
        </p:nvSpPr>
        <p:spPr>
          <a:xfrm>
            <a:off x="4666337" y="4324704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770639" y="4355456"/>
            <a:ext cx="68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I</a:t>
            </a:r>
            <a:endParaRPr lang="zh-TW" altLang="en-US" sz="2000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5107003" y="4536756"/>
            <a:ext cx="369238" cy="99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9" y="4271055"/>
            <a:ext cx="514350" cy="51435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5965439" y="4537755"/>
            <a:ext cx="913645" cy="8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>
            <a:off x="3656845" y="3405324"/>
            <a:ext cx="2642865" cy="189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6287221" y="3405323"/>
            <a:ext cx="12490" cy="1121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524375" y="3057178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調整權重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45291" y="4230513"/>
            <a:ext cx="15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Output </a:t>
            </a:r>
          </a:p>
          <a:p>
            <a:r>
              <a:rPr lang="en-US" altLang="zh-TW" dirty="0" smtClean="0"/>
              <a:t>Class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845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機器學習演進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23192" y="1847850"/>
            <a:ext cx="10304585" cy="425401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46684" y="2945424"/>
            <a:ext cx="6981093" cy="315643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81092" y="3903785"/>
            <a:ext cx="4246685" cy="21980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30923" y="2180492"/>
            <a:ext cx="2778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Intelligence</a:t>
            </a:r>
          </a:p>
          <a:p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智慧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510454" y="3217985"/>
            <a:ext cx="247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</a:t>
            </a:r>
          </a:p>
          <a:p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習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244862" y="4048982"/>
            <a:ext cx="2268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</a:t>
            </a:r>
          </a:p>
          <a:p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習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96765" y="6234449"/>
            <a:ext cx="146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1950’s</a:t>
            </a:r>
            <a:endParaRPr lang="zh-TW" altLang="en-US" sz="20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55427" y="6234449"/>
            <a:ext cx="131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1980’s</a:t>
            </a:r>
            <a:endParaRPr lang="zh-TW" altLang="en-US" sz="20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594230" y="623444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2010’s</a:t>
            </a:r>
            <a:endParaRPr lang="zh-TW" altLang="en-US" sz="20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30923" y="3408571"/>
            <a:ext cx="25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如何以電腦解決問題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510453" y="4378569"/>
            <a:ext cx="2198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從資料中自行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學會技能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505699" y="5025176"/>
            <a:ext cx="2619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解決深層網路問題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獲得更高的準確率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88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dirty="0"/>
              <a:t>Multi layer perceptron(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多層感知機</a:t>
            </a:r>
            <a:r>
              <a:rPr lang="en-US" altLang="zh-TW" dirty="0"/>
              <a:t>):MLP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為人工神經網路的一種，基本的結構為輸入層接到一或多層的隱藏層，隱藏層再連接輸出層，每一層都有許多節點，每個節點都是一個非線性的激活函數，如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tanh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。而一般通常用反向傳播演算法來訓練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MLP</a:t>
            </a:r>
          </a:p>
          <a:p>
            <a:pPr algn="just"/>
            <a:endParaRPr lang="en-US" altLang="zh-TW" dirty="0"/>
          </a:p>
          <a:p>
            <a:pPr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924175" y="4367086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924175" y="5044046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902853" y="3688168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893406" y="6088184"/>
            <a:ext cx="400050" cy="396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05100" y="4367086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4367086"/>
                <a:ext cx="8572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705100" y="5031449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5031449"/>
                <a:ext cx="8572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686310" y="6070187"/>
                <a:ext cx="857250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10" y="6070187"/>
                <a:ext cx="857250" cy="379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endCxn id="18" idx="2"/>
          </p:cNvCxnSpPr>
          <p:nvPr/>
        </p:nvCxnSpPr>
        <p:spPr>
          <a:xfrm>
            <a:off x="3351241" y="3940693"/>
            <a:ext cx="2689058" cy="2302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endCxn id="19" idx="2"/>
          </p:cNvCxnSpPr>
          <p:nvPr/>
        </p:nvCxnSpPr>
        <p:spPr>
          <a:xfrm>
            <a:off x="3324225" y="4565135"/>
            <a:ext cx="2693381" cy="3695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endCxn id="21" idx="2"/>
          </p:cNvCxnSpPr>
          <p:nvPr/>
        </p:nvCxnSpPr>
        <p:spPr>
          <a:xfrm>
            <a:off x="3313851" y="5259162"/>
            <a:ext cx="2703755" cy="5284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endCxn id="18" idx="2"/>
          </p:cNvCxnSpPr>
          <p:nvPr/>
        </p:nvCxnSpPr>
        <p:spPr>
          <a:xfrm flipV="1">
            <a:off x="3293456" y="4170985"/>
            <a:ext cx="2746843" cy="2115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6040299" y="3949005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6017606" y="4712710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6017606" y="5565659"/>
            <a:ext cx="448388" cy="44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8724114" y="4066254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8733255" y="5549668"/>
            <a:ext cx="448388" cy="443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6" name="直線接點 55"/>
          <p:cNvCxnSpPr/>
          <p:nvPr/>
        </p:nvCxnSpPr>
        <p:spPr>
          <a:xfrm>
            <a:off x="3360807" y="3937758"/>
            <a:ext cx="2656799" cy="10120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>
            <a:endCxn id="21" idx="2"/>
          </p:cNvCxnSpPr>
          <p:nvPr/>
        </p:nvCxnSpPr>
        <p:spPr>
          <a:xfrm>
            <a:off x="3360807" y="3937758"/>
            <a:ext cx="2656799" cy="18498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>
            <a:endCxn id="18" idx="2"/>
          </p:cNvCxnSpPr>
          <p:nvPr/>
        </p:nvCxnSpPr>
        <p:spPr>
          <a:xfrm flipV="1">
            <a:off x="3324225" y="4170985"/>
            <a:ext cx="2716074" cy="394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endCxn id="21" idx="2"/>
          </p:cNvCxnSpPr>
          <p:nvPr/>
        </p:nvCxnSpPr>
        <p:spPr>
          <a:xfrm>
            <a:off x="3351241" y="4565135"/>
            <a:ext cx="2666365" cy="12225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endCxn id="18" idx="2"/>
          </p:cNvCxnSpPr>
          <p:nvPr/>
        </p:nvCxnSpPr>
        <p:spPr>
          <a:xfrm flipV="1">
            <a:off x="3313851" y="4170985"/>
            <a:ext cx="2726448" cy="10881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19" idx="2"/>
          </p:cNvCxnSpPr>
          <p:nvPr/>
        </p:nvCxnSpPr>
        <p:spPr>
          <a:xfrm flipV="1">
            <a:off x="3324225" y="4934690"/>
            <a:ext cx="2693381" cy="321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endCxn id="19" idx="2"/>
          </p:cNvCxnSpPr>
          <p:nvPr/>
        </p:nvCxnSpPr>
        <p:spPr>
          <a:xfrm flipV="1">
            <a:off x="3293456" y="4934690"/>
            <a:ext cx="2724150" cy="13515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endCxn id="21" idx="2"/>
          </p:cNvCxnSpPr>
          <p:nvPr/>
        </p:nvCxnSpPr>
        <p:spPr>
          <a:xfrm flipV="1">
            <a:off x="3304058" y="5787639"/>
            <a:ext cx="2713548" cy="4959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線接點 79"/>
          <p:cNvCxnSpPr>
            <a:stCxn id="18" idx="6"/>
            <a:endCxn id="48" idx="2"/>
          </p:cNvCxnSpPr>
          <p:nvPr/>
        </p:nvCxnSpPr>
        <p:spPr>
          <a:xfrm>
            <a:off x="6488687" y="4170985"/>
            <a:ext cx="2244568" cy="16006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接點 82"/>
          <p:cNvCxnSpPr>
            <a:endCxn id="26" idx="2"/>
          </p:cNvCxnSpPr>
          <p:nvPr/>
        </p:nvCxnSpPr>
        <p:spPr>
          <a:xfrm>
            <a:off x="6488687" y="4170985"/>
            <a:ext cx="2235427" cy="1172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/>
          <p:cNvCxnSpPr>
            <a:endCxn id="26" idx="2"/>
          </p:cNvCxnSpPr>
          <p:nvPr/>
        </p:nvCxnSpPr>
        <p:spPr>
          <a:xfrm flipV="1">
            <a:off x="6488687" y="4288234"/>
            <a:ext cx="2235427" cy="646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endCxn id="48" idx="2"/>
          </p:cNvCxnSpPr>
          <p:nvPr/>
        </p:nvCxnSpPr>
        <p:spPr>
          <a:xfrm>
            <a:off x="6488687" y="4920687"/>
            <a:ext cx="2244568" cy="8509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/>
          <p:cNvCxnSpPr>
            <a:stCxn id="21" idx="6"/>
          </p:cNvCxnSpPr>
          <p:nvPr/>
        </p:nvCxnSpPr>
        <p:spPr>
          <a:xfrm flipV="1">
            <a:off x="6465994" y="4288234"/>
            <a:ext cx="2255367" cy="14994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21" idx="6"/>
            <a:endCxn id="48" idx="2"/>
          </p:cNvCxnSpPr>
          <p:nvPr/>
        </p:nvCxnSpPr>
        <p:spPr>
          <a:xfrm flipV="1">
            <a:off x="6465994" y="5771648"/>
            <a:ext cx="2267261" cy="159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2705360" y="3709377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60" y="3709377"/>
                <a:ext cx="8572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864282" y="3976732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82" y="3976732"/>
                <a:ext cx="8572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5870689" y="4757147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689" y="4757147"/>
                <a:ext cx="8572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5864282" y="5603180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82" y="5603180"/>
                <a:ext cx="8572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553340" y="4103568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40" y="4103568"/>
                <a:ext cx="8572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8553340" y="5563671"/>
                <a:ext cx="857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40" y="5563671"/>
                <a:ext cx="8572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55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sz="2400" dirty="0"/>
              <a:t>Naive Bayes </a:t>
            </a:r>
            <a:r>
              <a:rPr lang="en-US" altLang="zh-TW" sz="2400" dirty="0" smtClean="0"/>
              <a:t>classifier(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樸素貝氏分類器</a:t>
            </a:r>
            <a:r>
              <a:rPr lang="en-US" altLang="zh-TW" sz="2400" dirty="0" smtClean="0"/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常用於文件自動分類，假設特徵之間的事件獨立，為基於機率型的分類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buFont typeface="Wingdings" panose="05000000000000000000" pitchFamily="2" charset="2"/>
              <a:buChar char="l"/>
            </a:pPr>
            <a:endParaRPr lang="en-US" altLang="zh-TW" sz="2400" dirty="0"/>
          </a:p>
          <a:p>
            <a:pPr algn="just">
              <a:buFont typeface="Wingdings" panose="05000000000000000000" pitchFamily="2" charset="2"/>
              <a:buChar char="l"/>
            </a:pPr>
            <a:r>
              <a:rPr lang="en-US" altLang="zh-TW" sz="2400" dirty="0" smtClean="0"/>
              <a:t>K-means(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分群演算法</a:t>
            </a:r>
            <a:r>
              <a:rPr lang="en-US" altLang="zh-TW" sz="2400" dirty="0" smtClean="0"/>
              <a:t>) : K-means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 smtClean="0"/>
              <a:t>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指的是分為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群，一開始會先隨機找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個點作為群中心，將每個點以距離分完群後，重新找好每群的群中心再一次以距離來分群，不斷迭代到收斂為止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326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TW" sz="2400" dirty="0"/>
              <a:t>Convolution neural network(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</a:t>
            </a:r>
            <a:r>
              <a:rPr lang="en-US" altLang="zh-TW" sz="2400" dirty="0"/>
              <a:t>):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深度學習最具代表性的演算法，可用在語音、影像辨識等領域，基本架構含卷積層、池化層、線性整流層、全連接層，特點是可以藉由卷積做特徵提取後，再經由池化作一個類似特徵選擇的概念，最後由全連接層做分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3535875"/>
            <a:ext cx="7739063" cy="31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99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Recurrent neural network(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dirty="0"/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與一般神經網路的差異在於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可以對於有時間序列性質的資料去做處理，並且有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Gate(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閘門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來控制輸入、儲存、輸出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等動作。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有一種特殊的類型叫做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memory(LSTM)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，可以學習長期依賴信息，而其常見的變體又有</a:t>
            </a:r>
            <a:r>
              <a:rPr lang="en-US" altLang="zh-TW" dirty="0"/>
              <a:t>Gated Recurrent Unit(GRU)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617785" y="6026394"/>
            <a:ext cx="589084" cy="57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5" idx="0"/>
          </p:cNvCxnSpPr>
          <p:nvPr/>
        </p:nvCxnSpPr>
        <p:spPr>
          <a:xfrm flipV="1">
            <a:off x="1912327" y="5530362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340826" y="4914900"/>
            <a:ext cx="1147397" cy="6154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1912327" y="4418868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1617785" y="3847856"/>
            <a:ext cx="589084" cy="5710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340826" y="6005047"/>
                <a:ext cx="1222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26" y="6005047"/>
                <a:ext cx="122213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266091" y="3879050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1" y="3879050"/>
                <a:ext cx="1371600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433145" y="4991798"/>
                <a:ext cx="1037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45" y="4991798"/>
                <a:ext cx="103749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3171094" y="6012436"/>
            <a:ext cx="589084" cy="57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stCxn id="17" idx="0"/>
          </p:cNvCxnSpPr>
          <p:nvPr/>
        </p:nvCxnSpPr>
        <p:spPr>
          <a:xfrm flipV="1">
            <a:off x="3465636" y="5516404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894134" y="4912030"/>
            <a:ext cx="1147397" cy="6154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3465636" y="4404910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3171094" y="3833898"/>
            <a:ext cx="589084" cy="5710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2894135" y="5991089"/>
                <a:ext cx="1222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135" y="5991089"/>
                <a:ext cx="12221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2819400" y="3865092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865092"/>
                <a:ext cx="1371600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2986454" y="4977840"/>
                <a:ext cx="1037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454" y="4977840"/>
                <a:ext cx="1037492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24"/>
          <p:cNvSpPr/>
          <p:nvPr/>
        </p:nvSpPr>
        <p:spPr>
          <a:xfrm>
            <a:off x="4724402" y="6005457"/>
            <a:ext cx="589084" cy="57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25" idx="0"/>
          </p:cNvCxnSpPr>
          <p:nvPr/>
        </p:nvCxnSpPr>
        <p:spPr>
          <a:xfrm flipV="1">
            <a:off x="5018944" y="5509425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圓角矩形 26"/>
          <p:cNvSpPr/>
          <p:nvPr/>
        </p:nvSpPr>
        <p:spPr>
          <a:xfrm>
            <a:off x="4447443" y="4893963"/>
            <a:ext cx="1147397" cy="6154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5018944" y="4397931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4724402" y="3826919"/>
            <a:ext cx="589084" cy="5710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4447443" y="5984110"/>
                <a:ext cx="1222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43" y="5984110"/>
                <a:ext cx="12221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372708" y="3858113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08" y="3858113"/>
                <a:ext cx="1371600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4539762" y="4970861"/>
                <a:ext cx="1037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62" y="4970861"/>
                <a:ext cx="1037492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/>
          <p:cNvSpPr/>
          <p:nvPr/>
        </p:nvSpPr>
        <p:spPr>
          <a:xfrm>
            <a:off x="8187107" y="6012436"/>
            <a:ext cx="589084" cy="57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>
            <a:stCxn id="41" idx="0"/>
          </p:cNvCxnSpPr>
          <p:nvPr/>
        </p:nvCxnSpPr>
        <p:spPr>
          <a:xfrm flipV="1">
            <a:off x="8481649" y="5516404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圓角矩形 42"/>
          <p:cNvSpPr/>
          <p:nvPr/>
        </p:nvSpPr>
        <p:spPr>
          <a:xfrm>
            <a:off x="7910148" y="4900942"/>
            <a:ext cx="1147397" cy="6154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8481649" y="4404910"/>
            <a:ext cx="0" cy="49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橢圓 44"/>
          <p:cNvSpPr/>
          <p:nvPr/>
        </p:nvSpPr>
        <p:spPr>
          <a:xfrm>
            <a:off x="8187107" y="3833898"/>
            <a:ext cx="589084" cy="5710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7910148" y="5991089"/>
                <a:ext cx="1222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48" y="5991089"/>
                <a:ext cx="122213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7835413" y="3865092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13" y="3865092"/>
                <a:ext cx="1371600" cy="461665"/>
              </a:xfrm>
              <a:prstGeom prst="rect">
                <a:avLst/>
              </a:prstGeom>
              <a:blipFill>
                <a:blip r:embed="rId1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8002467" y="4977840"/>
                <a:ext cx="1037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67" y="4977840"/>
                <a:ext cx="1037492" cy="461665"/>
              </a:xfrm>
              <a:prstGeom prst="rect">
                <a:avLst/>
              </a:prstGeom>
              <a:blipFill>
                <a:blip r:embed="rId1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>
            <a:stCxn id="16" idx="3"/>
            <a:endCxn id="19" idx="1"/>
          </p:cNvCxnSpPr>
          <p:nvPr/>
        </p:nvCxnSpPr>
        <p:spPr>
          <a:xfrm flipV="1">
            <a:off x="2470637" y="5219761"/>
            <a:ext cx="423497" cy="2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4035670" y="5211725"/>
            <a:ext cx="423497" cy="2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418387" y="4887986"/>
            <a:ext cx="226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. . .</a:t>
            </a:r>
            <a:endParaRPr lang="zh-TW" altLang="en-US" sz="3200" dirty="0"/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5594840" y="5219761"/>
            <a:ext cx="423497" cy="2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7486651" y="5219761"/>
            <a:ext cx="423497" cy="2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6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– preprocessing(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除前面所提常用的資料外，一般我們拿到的資料通常會有缺漏值、無效值，此時就必須將資料去做填補或移除的工作來使資料變完整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Extraction(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特徵提取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從資料中萃取出有用的特徵並量化，通常用於影像或語音型態的資料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Selection(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特徵選擇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經提取出的特徵可能很多，此時就必須透過特徵選擇篩選出重要性較高的特徵，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特徵數減少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BEF2F-CC60-4164-8861-253993CC32A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7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Dimensionality reduction(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</a:t>
            </a:r>
            <a:r>
              <a:rPr lang="en-US" altLang="zh-TW" dirty="0" smtClean="0"/>
              <a:t>):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與特徵選擇概念類似，差別在於特徵選擇篩選出的特徵只是原本特徵的一個子集，特徵不會有變化，而降維是從高維空間投影到低維空間，這個過程會使特徵產生變化，常用的方法如以下兩種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>
                <a:ea typeface="微軟正黑體" panose="020B0604030504040204" pitchFamily="34" charset="-120"/>
              </a:rPr>
              <a:t>Principal Component </a:t>
            </a:r>
            <a:r>
              <a:rPr lang="en-US" altLang="zh-TW" dirty="0">
                <a:ea typeface="微軟正黑體" panose="020B0604030504040204" pitchFamily="34" charset="-120"/>
              </a:rPr>
              <a:t>A</a:t>
            </a:r>
            <a:r>
              <a:rPr lang="en-US" altLang="zh-TW" dirty="0" smtClean="0">
                <a:ea typeface="微軟正黑體" panose="020B0604030504040204" pitchFamily="34" charset="-120"/>
              </a:rPr>
              <a:t>nalysis(</a:t>
            </a:r>
            <a:r>
              <a:rPr lang="zh-TW" altLang="en-US" dirty="0" smtClean="0">
                <a:ea typeface="微軟正黑體" panose="020B0604030504040204" pitchFamily="34" charset="-120"/>
              </a:rPr>
              <a:t>主成分分析</a:t>
            </a:r>
            <a:r>
              <a:rPr lang="en-US" altLang="zh-TW" dirty="0" smtClean="0">
                <a:ea typeface="微軟正黑體" panose="020B0604030504040204" pitchFamily="34" charset="-120"/>
              </a:rPr>
              <a:t>):</a:t>
            </a:r>
            <a:r>
              <a:rPr lang="zh-TW" altLang="en-US" dirty="0" smtClean="0">
                <a:ea typeface="微軟正黑體" panose="020B0604030504040204" pitchFamily="34" charset="-120"/>
              </a:rPr>
              <a:t>非監督式學習，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通過某種線性投影，將高維的數據映射到低維的空間中表示，並期望在所投影的維度上數據的方差最大</a:t>
            </a:r>
            <a:b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>
                <a:ea typeface="微軟正黑體" panose="020B0604030504040204" pitchFamily="34" charset="-120"/>
              </a:rPr>
              <a:t>Linear Discriminant Analysis(</a:t>
            </a:r>
            <a:r>
              <a:rPr lang="zh-TW" altLang="en-US" dirty="0" smtClean="0">
                <a:ea typeface="微軟正黑體" panose="020B0604030504040204" pitchFamily="34" charset="-120"/>
              </a:rPr>
              <a:t>線性判別分析</a:t>
            </a:r>
            <a:r>
              <a:rPr lang="en-US" altLang="zh-TW" dirty="0" smtClean="0">
                <a:ea typeface="微軟正黑體" panose="020B0604030504040204" pitchFamily="34" charset="-120"/>
              </a:rPr>
              <a:t>):</a:t>
            </a:r>
            <a:r>
              <a:rPr lang="zh-TW" altLang="en-US" dirty="0">
                <a:ea typeface="微軟正黑體" panose="020B0604030504040204" pitchFamily="34" charset="-120"/>
              </a:rPr>
              <a:t>監督式學習，</a:t>
            </a:r>
            <a:r>
              <a:rPr lang="zh-TW" altLang="en-US" sz="2400" dirty="0">
                <a:ea typeface="微軟正黑體" panose="020B0604030504040204" pitchFamily="34" charset="-120"/>
              </a:rPr>
              <a:t>與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PCA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保持</a:t>
            </a:r>
            <a:r>
              <a:rPr lang="zh-TW" altLang="en-US" sz="2400" dirty="0">
                <a:ea typeface="微軟正黑體" panose="020B0604030504040204" pitchFamily="34" charset="-120"/>
              </a:rPr>
              <a:t>數據信息不同，</a:t>
            </a:r>
            <a:r>
              <a:rPr lang="en-US" altLang="zh-TW" sz="2400" dirty="0">
                <a:ea typeface="微軟正黑體" panose="020B0604030504040204" pitchFamily="34" charset="-120"/>
              </a:rPr>
              <a:t>LDA</a:t>
            </a:r>
            <a:r>
              <a:rPr lang="zh-TW" altLang="en-US" sz="2400" dirty="0">
                <a:ea typeface="微軟正黑體" panose="020B0604030504040204" pitchFamily="34" charset="-120"/>
              </a:rPr>
              <a:t>是為了使得降維後的數據點儘可能地容易被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區分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50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評估方法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51585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Accuracy(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dirty="0" smtClean="0"/>
              <a:t>): (TP+TN)/(P+N)</a:t>
            </a:r>
          </a:p>
          <a:p>
            <a:r>
              <a:rPr lang="en-US" altLang="zh-TW" dirty="0" smtClean="0"/>
              <a:t>F1-score: 2TP/(2TP+FP+FN)</a:t>
            </a:r>
          </a:p>
          <a:p>
            <a:r>
              <a:rPr lang="en-US" altLang="zh-TW" dirty="0" smtClean="0"/>
              <a:t>Specificity :</a:t>
            </a:r>
            <a:r>
              <a:rPr lang="zh-TW" altLang="en-US" dirty="0" smtClean="0"/>
              <a:t> </a:t>
            </a:r>
            <a:r>
              <a:rPr lang="en-US" altLang="zh-TW" dirty="0" smtClean="0"/>
              <a:t>TN/FP+TN(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真陰性率</a:t>
            </a:r>
            <a:r>
              <a:rPr lang="zh-TW" altLang="en-US" dirty="0" smtClean="0"/>
              <a:t>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特異度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/>
          </a:p>
          <a:p>
            <a:r>
              <a:rPr lang="en-US" altLang="zh-TW" dirty="0" smtClean="0"/>
              <a:t>Sensitivity : TP/TP+FN(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真陽性率</a:t>
            </a:r>
            <a:r>
              <a:rPr lang="zh-TW" altLang="en-US" dirty="0" smtClean="0"/>
              <a:t>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靈敏度，又可稱召回率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AUC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縱軸為</a:t>
            </a:r>
            <a:r>
              <a:rPr lang="en-US" altLang="zh-TW" dirty="0" smtClean="0">
                <a:ea typeface="微軟正黑體" panose="020B0604030504040204" pitchFamily="34" charset="-120"/>
              </a:rPr>
              <a:t>Sensitivity</a:t>
            </a:r>
            <a:r>
              <a:rPr lang="zh-TW" altLang="en-US" dirty="0" smtClean="0">
                <a:ea typeface="微軟正黑體" panose="020B0604030504040204" pitchFamily="34" charset="-120"/>
              </a:rPr>
              <a:t>，橫軸為</a:t>
            </a:r>
            <a:r>
              <a:rPr lang="en-US" altLang="zh-TW" dirty="0" smtClean="0"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ea typeface="微軟正黑體" panose="020B0604030504040204" pitchFamily="34" charset="-120"/>
              </a:rPr>
            </a:br>
            <a:r>
              <a:rPr lang="zh-TW" altLang="en-US" dirty="0" smtClean="0">
                <a:ea typeface="微軟正黑體" panose="020B0604030504040204" pitchFamily="34" charset="-120"/>
              </a:rPr>
              <a:t>                        </a:t>
            </a:r>
            <a:r>
              <a:rPr lang="en-US" altLang="zh-TW" dirty="0" smtClean="0">
                <a:ea typeface="微軟正黑體" panose="020B0604030504040204" pitchFamily="34" charset="-120"/>
              </a:rPr>
              <a:t>1 – Specificity)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3980"/>
              </p:ext>
            </p:extLst>
          </p:nvPr>
        </p:nvGraphicFramePr>
        <p:xfrm>
          <a:off x="7450887" y="3458008"/>
          <a:ext cx="3989034" cy="2861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223">
                  <a:extLst>
                    <a:ext uri="{9D8B030D-6E8A-4147-A177-3AD203B41FA5}">
                      <a16:colId xmlns:a16="http://schemas.microsoft.com/office/drawing/2014/main" val="3598910476"/>
                    </a:ext>
                  </a:extLst>
                </a:gridCol>
                <a:gridCol w="460223">
                  <a:extLst>
                    <a:ext uri="{9D8B030D-6E8A-4147-A177-3AD203B41FA5}">
                      <a16:colId xmlns:a16="http://schemas.microsoft.com/office/drawing/2014/main" val="425119068"/>
                    </a:ext>
                  </a:extLst>
                </a:gridCol>
                <a:gridCol w="1585959">
                  <a:extLst>
                    <a:ext uri="{9D8B030D-6E8A-4147-A177-3AD203B41FA5}">
                      <a16:colId xmlns:a16="http://schemas.microsoft.com/office/drawing/2014/main" val="1463820110"/>
                    </a:ext>
                  </a:extLst>
                </a:gridCol>
                <a:gridCol w="1482629">
                  <a:extLst>
                    <a:ext uri="{9D8B030D-6E8A-4147-A177-3AD203B41FA5}">
                      <a16:colId xmlns:a16="http://schemas.microsoft.com/office/drawing/2014/main" val="3377846314"/>
                    </a:ext>
                  </a:extLst>
                </a:gridCol>
              </a:tblGrid>
              <a:tr h="412592">
                <a:tc rowSpan="2"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真實值</a:t>
                      </a:r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570931"/>
                  </a:ext>
                </a:extLst>
              </a:tr>
              <a:tr h="448879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20376"/>
                  </a:ext>
                </a:extLst>
              </a:tr>
              <a:tr h="995791">
                <a:tc rowSpan="2">
                  <a:txBody>
                    <a:bodyPr/>
                    <a:lstStyle/>
                    <a:p>
                      <a:pPr algn="ctr"/>
                      <a:endParaRPr lang="en-US" altLang="zh-TW" dirty="0" smtClean="0"/>
                    </a:p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p’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r>
                        <a:rPr lang="en-US" altLang="zh-TW" baseline="0" dirty="0" smtClean="0"/>
                        <a:t> Positive</a:t>
                      </a:r>
                    </a:p>
                    <a:p>
                      <a:r>
                        <a:rPr lang="en-US" altLang="zh-TW" baseline="0" dirty="0" smtClean="0"/>
                        <a:t>(TP)</a:t>
                      </a:r>
                    </a:p>
                    <a:p>
                      <a:r>
                        <a:rPr lang="zh-TW" altLang="en-US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真陽性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False Positive</a:t>
                      </a:r>
                    </a:p>
                    <a:p>
                      <a:r>
                        <a:rPr lang="en-US" altLang="zh-TW" dirty="0" smtClean="0"/>
                        <a:t>(FP)</a:t>
                      </a:r>
                    </a:p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偽陽性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4844"/>
                  </a:ext>
                </a:extLst>
              </a:tr>
              <a:tr h="9957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n’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False Negative</a:t>
                      </a:r>
                    </a:p>
                    <a:p>
                      <a:r>
                        <a:rPr lang="en-US" altLang="zh-TW" dirty="0" smtClean="0"/>
                        <a:t>(FN)</a:t>
                      </a:r>
                    </a:p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偽陰性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Negative</a:t>
                      </a:r>
                    </a:p>
                    <a:p>
                      <a:r>
                        <a:rPr lang="en-US" altLang="zh-TW" baseline="0" dirty="0" smtClean="0"/>
                        <a:t>(TN)</a:t>
                      </a:r>
                    </a:p>
                    <a:p>
                      <a:r>
                        <a:rPr lang="zh-TW" altLang="en-US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真陰性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8183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204571"/>
              </p:ext>
            </p:extLst>
          </p:nvPr>
        </p:nvGraphicFramePr>
        <p:xfrm>
          <a:off x="7450887" y="6310312"/>
          <a:ext cx="398903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506">
                  <a:extLst>
                    <a:ext uri="{9D8B030D-6E8A-4147-A177-3AD203B41FA5}">
                      <a16:colId xmlns:a16="http://schemas.microsoft.com/office/drawing/2014/main" val="4105606664"/>
                    </a:ext>
                  </a:extLst>
                </a:gridCol>
                <a:gridCol w="1604196">
                  <a:extLst>
                    <a:ext uri="{9D8B030D-6E8A-4147-A177-3AD203B41FA5}">
                      <a16:colId xmlns:a16="http://schemas.microsoft.com/office/drawing/2014/main" val="274085366"/>
                    </a:ext>
                  </a:extLst>
                </a:gridCol>
                <a:gridCol w="1471332">
                  <a:extLst>
                    <a:ext uri="{9D8B030D-6E8A-4147-A177-3AD203B41FA5}">
                      <a16:colId xmlns:a16="http://schemas.microsoft.com/office/drawing/2014/main" val="3723243967"/>
                    </a:ext>
                  </a:extLst>
                </a:gridCol>
              </a:tblGrid>
              <a:tr h="448879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總數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3073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471377"/>
              </p:ext>
            </p:extLst>
          </p:nvPr>
        </p:nvGraphicFramePr>
        <p:xfrm>
          <a:off x="11439921" y="3458008"/>
          <a:ext cx="588913" cy="3320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913">
                  <a:extLst>
                    <a:ext uri="{9D8B030D-6E8A-4147-A177-3AD203B41FA5}">
                      <a16:colId xmlns:a16="http://schemas.microsoft.com/office/drawing/2014/main" val="4137336138"/>
                    </a:ext>
                  </a:extLst>
                </a:gridCol>
              </a:tblGrid>
              <a:tr h="81045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總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數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3345"/>
                  </a:ext>
                </a:extLst>
              </a:tr>
              <a:tr h="1063273">
                <a:tc>
                  <a:txBody>
                    <a:bodyPr/>
                    <a:lstStyle/>
                    <a:p>
                      <a:pPr algn="ctr"/>
                      <a:endParaRPr lang="en-US" altLang="zh-TW" dirty="0" smtClean="0"/>
                    </a:p>
                    <a:p>
                      <a:pPr algn="ctr"/>
                      <a:r>
                        <a:rPr lang="en-US" altLang="zh-TW" sz="2400" dirty="0" smtClean="0"/>
                        <a:t>P’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87869"/>
                  </a:ext>
                </a:extLst>
              </a:tr>
              <a:tr h="1446351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pPr algn="ctr"/>
                      <a:r>
                        <a:rPr lang="en-US" altLang="zh-TW" sz="2400" dirty="0" smtClean="0"/>
                        <a:t>N’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32228"/>
                  </a:ext>
                </a:extLst>
              </a:tr>
            </a:tbl>
          </a:graphicData>
        </a:graphic>
      </p:graphicFrame>
      <p:cxnSp>
        <p:nvCxnSpPr>
          <p:cNvPr id="16" name="直線接點 15"/>
          <p:cNvCxnSpPr/>
          <p:nvPr/>
        </p:nvCxnSpPr>
        <p:spPr>
          <a:xfrm>
            <a:off x="999461" y="6251946"/>
            <a:ext cx="2126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329070" y="6303467"/>
            <a:ext cx="212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1-Specificity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81549" y="4747437"/>
            <a:ext cx="461665" cy="11270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/>
              <a:t>Sensitivity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999460" y="4359349"/>
            <a:ext cx="1973040" cy="190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2838893" y="4477184"/>
            <a:ext cx="2831" cy="177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972500" y="6251946"/>
            <a:ext cx="249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999460" y="4359349"/>
            <a:ext cx="0" cy="189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向右箭號 22"/>
          <p:cNvSpPr/>
          <p:nvPr/>
        </p:nvSpPr>
        <p:spPr>
          <a:xfrm>
            <a:off x="2446802" y="5045588"/>
            <a:ext cx="1398721" cy="318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022757" y="4789577"/>
            <a:ext cx="326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計算曲線下的區域面積，面積越大，正確率越高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弧形 24"/>
          <p:cNvSpPr/>
          <p:nvPr/>
        </p:nvSpPr>
        <p:spPr>
          <a:xfrm rot="19090434">
            <a:off x="594656" y="4813292"/>
            <a:ext cx="3577555" cy="2164922"/>
          </a:xfrm>
          <a:prstGeom prst="arc">
            <a:avLst>
              <a:gd name="adj1" fmla="val 16200000"/>
              <a:gd name="adj2" fmla="val 197837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弧形 25"/>
          <p:cNvSpPr/>
          <p:nvPr/>
        </p:nvSpPr>
        <p:spPr>
          <a:xfrm rot="17069506">
            <a:off x="273940" y="5441397"/>
            <a:ext cx="3577555" cy="2164922"/>
          </a:xfrm>
          <a:prstGeom prst="arc">
            <a:avLst>
              <a:gd name="adj1" fmla="val 16200000"/>
              <a:gd name="adj2" fmla="val 197837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1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以上為機器學習的一些基礎介紹，這些介紹在都會在之後的課程詳細講解，有興趣的同學可以先去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Scikit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-learn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或到網路上找其他資源了解一些基本概念或程式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6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機器學習大致可以分為以下三類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3200" dirty="0"/>
              <a:t>S</a:t>
            </a:r>
            <a:r>
              <a:rPr lang="en-US" altLang="zh-TW" sz="3200" dirty="0" smtClean="0"/>
              <a:t>upervised learning –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3200" dirty="0"/>
              <a:t>U</a:t>
            </a:r>
            <a:r>
              <a:rPr lang="en-US" altLang="zh-TW" sz="3200" dirty="0" smtClean="0"/>
              <a:t>nsupervised learning –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3200" dirty="0"/>
              <a:t>R</a:t>
            </a:r>
            <a:r>
              <a:rPr lang="en-US" altLang="zh-TW" sz="3200" dirty="0" smtClean="0"/>
              <a:t>einforcement learning –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1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51064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監督式學習的訓練流程如下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9441" y="5633373"/>
            <a:ext cx="2019300" cy="495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 Data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3455016" y="5673065"/>
            <a:ext cx="886884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448175" y="2247900"/>
            <a:ext cx="1952625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28450" y="2017711"/>
            <a:ext cx="1344700" cy="3817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Labels</a:t>
            </a:r>
            <a:endParaRPr lang="zh-TW" altLang="en-US" dirty="0"/>
          </a:p>
        </p:txBody>
      </p:sp>
      <p:sp>
        <p:nvSpPr>
          <p:cNvPr id="8" name="向下箭號 7"/>
          <p:cNvSpPr/>
          <p:nvPr/>
        </p:nvSpPr>
        <p:spPr>
          <a:xfrm>
            <a:off x="5208212" y="2905125"/>
            <a:ext cx="432550" cy="561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單一角落矩形 8"/>
          <p:cNvSpPr/>
          <p:nvPr/>
        </p:nvSpPr>
        <p:spPr>
          <a:xfrm>
            <a:off x="4450137" y="3600453"/>
            <a:ext cx="1950663" cy="981072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ML Algorithm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>
          <a:xfrm>
            <a:off x="5208212" y="4785648"/>
            <a:ext cx="432550" cy="561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48175" y="5595273"/>
            <a:ext cx="1952625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Predictive Model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6507075" y="5680998"/>
            <a:ext cx="886884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620000" y="5595273"/>
            <a:ext cx="1952625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Prediction</a:t>
            </a:r>
            <a:endParaRPr lang="zh-TW" altLang="en-US" dirty="0"/>
          </a:p>
        </p:txBody>
      </p:sp>
      <p:sp>
        <p:nvSpPr>
          <p:cNvPr id="15" name="橢圓形圖說文字 14"/>
          <p:cNvSpPr/>
          <p:nvPr/>
        </p:nvSpPr>
        <p:spPr>
          <a:xfrm>
            <a:off x="6253845" y="1218765"/>
            <a:ext cx="3203748" cy="827886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具有類別標籤的資料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直線圖說文字 1 15"/>
          <p:cNvSpPr/>
          <p:nvPr/>
        </p:nvSpPr>
        <p:spPr>
          <a:xfrm>
            <a:off x="7116820" y="3004408"/>
            <a:ext cx="2489373" cy="980677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經機器學習演算法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/>
              <a:t>如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SVM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ANN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KNN</a:t>
            </a:r>
          </a:p>
          <a:p>
            <a:pPr algn="ctr"/>
            <a:endParaRPr lang="zh-TW" altLang="en-US" dirty="0"/>
          </a:p>
        </p:txBody>
      </p:sp>
      <p:sp>
        <p:nvSpPr>
          <p:cNvPr id="18" name="直線圖說文字 2 17"/>
          <p:cNvSpPr/>
          <p:nvPr/>
        </p:nvSpPr>
        <p:spPr>
          <a:xfrm>
            <a:off x="6553257" y="4665860"/>
            <a:ext cx="1808250" cy="801287"/>
          </a:xfrm>
          <a:prstGeom prst="borderCallout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產生預測模型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圖說文字 18"/>
          <p:cNvSpPr/>
          <p:nvPr/>
        </p:nvSpPr>
        <p:spPr>
          <a:xfrm>
            <a:off x="1329441" y="4785648"/>
            <a:ext cx="1641033" cy="809625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待預測資料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雲朵形圖說文字 19"/>
          <p:cNvSpPr/>
          <p:nvPr/>
        </p:nvSpPr>
        <p:spPr>
          <a:xfrm>
            <a:off x="8754858" y="4113211"/>
            <a:ext cx="2457450" cy="1461423"/>
          </a:xfrm>
          <a:prstGeom prst="cloud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分類結果預測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02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監督式學習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何謂監督式學習</a:t>
            </a:r>
            <a:r>
              <a:rPr lang="en-US" altLang="zh-TW" dirty="0" smtClean="0"/>
              <a:t>?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監督式學習意指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訓練已知標籤的數據對未知的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數據進行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已知的樣本數據常見的有</a:t>
            </a:r>
            <a:r>
              <a:rPr lang="en-US" altLang="zh-TW" sz="2400" dirty="0" smtClean="0"/>
              <a:t>IRIS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MNIST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手寫辨識或是</a:t>
            </a:r>
            <a:r>
              <a:rPr lang="en-US" altLang="zh-TW" sz="2400" dirty="0" smtClean="0"/>
              <a:t>CIFAR-10</a:t>
            </a:r>
          </a:p>
        </p:txBody>
      </p:sp>
      <p:sp>
        <p:nvSpPr>
          <p:cNvPr id="5" name="AutoShape 4" descr="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0" name="Picture 6" descr="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64" y="3793866"/>
            <a:ext cx="3027008" cy="22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74" y="3648874"/>
            <a:ext cx="3495185" cy="268974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532755" y="615394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MNIST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490229" y="6311900"/>
            <a:ext cx="107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CIFAR-10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4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監督式學習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監督式學習分為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分類預測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離散變量預測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en-US" altLang="zh-TW" sz="2400" dirty="0" smtClean="0"/>
              <a:t>EX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明日天氣預測或是房價漲跌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常見的分類演算法包含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分類預測標籤不必為二元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連續變量預測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en-US" altLang="zh-TW" sz="2400" dirty="0" smtClean="0"/>
              <a:t>EX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明天溫度預測或是股價走勢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常見的回歸預測包括線性回歸、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普通最小二乘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回歸、邏輯斯回歸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sz="2400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非監督式學習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式學習的訓練流程如下</a:t>
            </a:r>
          </a:p>
        </p:txBody>
      </p:sp>
      <p:sp>
        <p:nvSpPr>
          <p:cNvPr id="4" name="矩形 3"/>
          <p:cNvSpPr/>
          <p:nvPr/>
        </p:nvSpPr>
        <p:spPr>
          <a:xfrm>
            <a:off x="1329441" y="5633373"/>
            <a:ext cx="2019300" cy="495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 Data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3455016" y="5673065"/>
            <a:ext cx="886884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448175" y="2247900"/>
            <a:ext cx="1952625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28450" y="2017711"/>
            <a:ext cx="1344700" cy="3817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Labels</a:t>
            </a:r>
            <a:endParaRPr lang="zh-TW" altLang="en-US" dirty="0"/>
          </a:p>
        </p:txBody>
      </p:sp>
      <p:sp>
        <p:nvSpPr>
          <p:cNvPr id="8" name="向下箭號 7"/>
          <p:cNvSpPr/>
          <p:nvPr/>
        </p:nvSpPr>
        <p:spPr>
          <a:xfrm>
            <a:off x="5208212" y="2905125"/>
            <a:ext cx="432550" cy="561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單一角落矩形 8"/>
          <p:cNvSpPr/>
          <p:nvPr/>
        </p:nvSpPr>
        <p:spPr>
          <a:xfrm>
            <a:off x="4450137" y="3600453"/>
            <a:ext cx="1950663" cy="981072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ML Algorithm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>
          <a:xfrm>
            <a:off x="5208212" y="4785648"/>
            <a:ext cx="432550" cy="561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48175" y="5595273"/>
            <a:ext cx="1952625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Cluster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6507075" y="5680998"/>
            <a:ext cx="886884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20000" y="5595273"/>
            <a:ext cx="1952625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Cluster</a:t>
            </a:r>
            <a:endParaRPr lang="zh-TW" altLang="en-US" dirty="0"/>
          </a:p>
        </p:txBody>
      </p:sp>
      <p:sp>
        <p:nvSpPr>
          <p:cNvPr id="14" name="橢圓形圖說文字 13"/>
          <p:cNvSpPr/>
          <p:nvPr/>
        </p:nvSpPr>
        <p:spPr>
          <a:xfrm>
            <a:off x="5944003" y="1188439"/>
            <a:ext cx="3628621" cy="827886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不具有類別標籤的資料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直線圖說文字 1 14"/>
          <p:cNvSpPr/>
          <p:nvPr/>
        </p:nvSpPr>
        <p:spPr>
          <a:xfrm>
            <a:off x="7083251" y="2991248"/>
            <a:ext cx="2489373" cy="980677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經機器學習演算法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/>
              <a:t>如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K-Means</a:t>
            </a:r>
          </a:p>
          <a:p>
            <a:pPr algn="ctr"/>
            <a:endParaRPr lang="zh-TW" altLang="en-US" dirty="0"/>
          </a:p>
        </p:txBody>
      </p:sp>
      <p:sp>
        <p:nvSpPr>
          <p:cNvPr id="16" name="直線圖說文字 2 15"/>
          <p:cNvSpPr/>
          <p:nvPr/>
        </p:nvSpPr>
        <p:spPr>
          <a:xfrm>
            <a:off x="6553257" y="4665860"/>
            <a:ext cx="1808250" cy="801287"/>
          </a:xfrm>
          <a:prstGeom prst="borderCallout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產生模型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圖說文字 16"/>
          <p:cNvSpPr/>
          <p:nvPr/>
        </p:nvSpPr>
        <p:spPr>
          <a:xfrm>
            <a:off x="1329441" y="4785648"/>
            <a:ext cx="1641033" cy="809625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雲朵形圖說文字 17"/>
          <p:cNvSpPr/>
          <p:nvPr/>
        </p:nvSpPr>
        <p:spPr>
          <a:xfrm>
            <a:off x="8754858" y="4113211"/>
            <a:ext cx="2457450" cy="1461423"/>
          </a:xfrm>
          <a:prstGeom prst="cloud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進行資料分群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 flipH="1" flipV="1">
            <a:off x="5640762" y="1773382"/>
            <a:ext cx="1591311" cy="82203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何謂非監督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式學習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式學習意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訓練未知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標籤的數據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對未知的新數據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目的在於找出資料關係，找出資料的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分佈趨勢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7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強化學習基本架構如右圖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rgbClr val="FF0000"/>
                </a:solidFill>
              </a:rPr>
              <a:t>Agent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表示由我們操縱並代替我們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進行遊戲的代理人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rgbClr val="FF0000"/>
                </a:solidFill>
              </a:rPr>
              <a:t>State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表示環境中所有人與物的狀態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FF0000"/>
                </a:solidFill>
              </a:rPr>
              <a:t>Action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</a:t>
            </a:r>
            <a:r>
              <a:rPr lang="en-US" altLang="zh-TW" dirty="0"/>
              <a:t>Agent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所做的動作，每一個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做的動作都會影響環境中人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與物的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rgbClr val="FF0000"/>
                </a:solidFill>
              </a:rPr>
              <a:t>Reward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</a:t>
            </a:r>
            <a:r>
              <a:rPr lang="en-US" altLang="zh-TW" dirty="0" smtClean="0"/>
              <a:t>Agent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在做動作後所能夠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贏得或失去的報酬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3B63-D884-4C9A-8D29-F46A3C012CC8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067193" y="2373923"/>
            <a:ext cx="2019300" cy="694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Environment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37231" y="4273062"/>
            <a:ext cx="2101362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Agent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肘形接點 8"/>
          <p:cNvCxnSpPr>
            <a:stCxn id="5" idx="1"/>
            <a:endCxn id="7" idx="0"/>
          </p:cNvCxnSpPr>
          <p:nvPr/>
        </p:nvCxnSpPr>
        <p:spPr>
          <a:xfrm rot="10800000" flipV="1">
            <a:off x="8787913" y="2721218"/>
            <a:ext cx="1279281" cy="15518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肘形接點 14"/>
          <p:cNvCxnSpPr/>
          <p:nvPr/>
        </p:nvCxnSpPr>
        <p:spPr>
          <a:xfrm rot="5400000">
            <a:off x="8906608" y="3112476"/>
            <a:ext cx="1380392" cy="9407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781926" y="3068515"/>
            <a:ext cx="1552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Reward</a:t>
            </a:r>
            <a:endParaRPr lang="zh-TW" altLang="en-US" sz="2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334500" y="3097029"/>
            <a:ext cx="77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State</a:t>
            </a:r>
            <a:endParaRPr lang="zh-TW" altLang="en-US" sz="2000" dirty="0"/>
          </a:p>
        </p:txBody>
      </p:sp>
      <p:cxnSp>
        <p:nvCxnSpPr>
          <p:cNvPr id="20" name="肘形接點 19"/>
          <p:cNvCxnSpPr>
            <a:stCxn id="7" idx="3"/>
            <a:endCxn id="5" idx="2"/>
          </p:cNvCxnSpPr>
          <p:nvPr/>
        </p:nvCxnSpPr>
        <p:spPr>
          <a:xfrm flipV="1">
            <a:off x="9838593" y="3068515"/>
            <a:ext cx="1238250" cy="15474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175023" y="3692095"/>
            <a:ext cx="911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Action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38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2773</TotalTime>
  <Words>1580</Words>
  <Application>Microsoft Office PowerPoint</Application>
  <PresentationFormat>寬螢幕</PresentationFormat>
  <Paragraphs>270</Paragraphs>
  <Slides>27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機器學習基礎介紹</vt:lpstr>
      <vt:lpstr>機器學習演進</vt:lpstr>
      <vt:lpstr>Outline</vt:lpstr>
      <vt:lpstr>監督式學習</vt:lpstr>
      <vt:lpstr>監督式學習</vt:lpstr>
      <vt:lpstr>監督式學習</vt:lpstr>
      <vt:lpstr>非監督式學習</vt:lpstr>
      <vt:lpstr>非監督式學習</vt:lpstr>
      <vt:lpstr>強化學習</vt:lpstr>
      <vt:lpstr>強化學習</vt:lpstr>
      <vt:lpstr>強化學習</vt:lpstr>
      <vt:lpstr>PowerPoint 簡報</vt:lpstr>
      <vt:lpstr>機器學習常用演算法</vt:lpstr>
      <vt:lpstr>機器學習常用演算法</vt:lpstr>
      <vt:lpstr>機器學習常用演算法</vt:lpstr>
      <vt:lpstr>機器學習常用演算法</vt:lpstr>
      <vt:lpstr>機器學習常用演算法</vt:lpstr>
      <vt:lpstr>機器學習常用演算法</vt:lpstr>
      <vt:lpstr>機器學習常用演算法</vt:lpstr>
      <vt:lpstr>機器學習常用演算法</vt:lpstr>
      <vt:lpstr>機器學習常用演算法</vt:lpstr>
      <vt:lpstr>深度學習常用演算法</vt:lpstr>
      <vt:lpstr>深度學習常用演算法</vt:lpstr>
      <vt:lpstr>機器學習相關技術</vt:lpstr>
      <vt:lpstr>機器學習相關技術</vt:lpstr>
      <vt:lpstr>機器學習評估方法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1 - Giving Computers the Ability to Learn from Data</dc:title>
  <dc:creator>chun</dc:creator>
  <cp:lastModifiedBy>Windows 使用者</cp:lastModifiedBy>
  <cp:revision>112</cp:revision>
  <dcterms:created xsi:type="dcterms:W3CDTF">2017-12-19T13:30:39Z</dcterms:created>
  <dcterms:modified xsi:type="dcterms:W3CDTF">2018-08-01T14:22:31Z</dcterms:modified>
</cp:coreProperties>
</file>